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289" r:id="rId3"/>
    <p:sldId id="290" r:id="rId4"/>
    <p:sldId id="292" r:id="rId5"/>
    <p:sldId id="293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32" r:id="rId16"/>
    <p:sldId id="336" r:id="rId17"/>
    <p:sldId id="333" r:id="rId18"/>
    <p:sldId id="337" r:id="rId19"/>
    <p:sldId id="310" r:id="rId20"/>
  </p:sldIdLst>
  <p:sldSz cx="10083800" cy="5676900"/>
  <p:notesSz cx="10083800" cy="5676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6"/>
    <p:restoredTop sz="94620"/>
  </p:normalViewPr>
  <p:slideViewPr>
    <p:cSldViewPr>
      <p:cViewPr varScale="1">
        <p:scale>
          <a:sx n="124" d="100"/>
          <a:sy n="124" d="100"/>
        </p:scale>
        <p:origin x="10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285" y="1759839"/>
            <a:ext cx="8571230" cy="11921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3179064"/>
            <a:ext cx="7058660" cy="1419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A60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A60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190" y="1305687"/>
            <a:ext cx="4386453" cy="374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3157" y="1305687"/>
            <a:ext cx="4386453" cy="374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A60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159" y="361086"/>
            <a:ext cx="9074497" cy="67799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1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159" y="2727485"/>
            <a:ext cx="9074497" cy="49312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1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9595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4959" y="104139"/>
            <a:ext cx="921388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2A60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1700" y="1153668"/>
            <a:ext cx="8280400" cy="337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8492" y="5279517"/>
            <a:ext cx="3226816" cy="28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190" y="5279517"/>
            <a:ext cx="2319274" cy="28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60336" y="5279517"/>
            <a:ext cx="2319274" cy="28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wo@zurich.ibm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jwo@zurich.ibm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m.com/ibm/history/ibm100/us/en/icons/ibm700series/impac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goodeveca.net/nimrod/bennet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ibm.com/ibm/history/ibm100/us/en/icons/ibm700series/impac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8311" y="1024127"/>
            <a:ext cx="3697224" cy="3697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8686" y="212852"/>
            <a:ext cx="6957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latin typeface="Arial"/>
                <a:cs typeface="Arial"/>
              </a:rPr>
              <a:t>Games for Quantum</a:t>
            </a:r>
            <a:r>
              <a:rPr sz="3600" b="1" spc="-7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Computers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93833" y="4882388"/>
            <a:ext cx="2524125" cy="698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James </a:t>
            </a:r>
            <a:r>
              <a:rPr sz="2400" dirty="0">
                <a:latin typeface="Arial"/>
                <a:cs typeface="Arial"/>
              </a:rPr>
              <a:t>R.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Wootton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000" spc="-5" dirty="0">
                <a:latin typeface="Arial"/>
                <a:cs typeface="Arial"/>
              </a:rPr>
              <a:t>IBM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Research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491" y="5038344"/>
            <a:ext cx="1054735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79120">
              <a:lnSpc>
                <a:spcPts val="1300"/>
              </a:lnSpc>
              <a:spcBef>
                <a:spcPts val="160"/>
              </a:spcBef>
            </a:pPr>
            <a:r>
              <a:rPr sz="1100" b="1" spc="-5" dirty="0">
                <a:latin typeface="Arial"/>
                <a:cs typeface="Arial"/>
              </a:rPr>
              <a:t>Email  </a:t>
            </a:r>
            <a:r>
              <a:rPr sz="1100" b="1" dirty="0">
                <a:latin typeface="Arial"/>
                <a:cs typeface="Arial"/>
              </a:rPr>
              <a:t>T</a:t>
            </a:r>
            <a:r>
              <a:rPr sz="1100" b="1" spc="-10" dirty="0">
                <a:latin typeface="Arial"/>
                <a:cs typeface="Arial"/>
              </a:rPr>
              <a:t>wi</a:t>
            </a:r>
            <a:r>
              <a:rPr sz="1100" b="1" spc="-5" dirty="0">
                <a:latin typeface="Arial"/>
                <a:cs typeface="Arial"/>
              </a:rPr>
              <a:t>tte</a:t>
            </a:r>
            <a:r>
              <a:rPr sz="1100" b="1" dirty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250"/>
              </a:lnSpc>
            </a:pPr>
            <a:r>
              <a:rPr sz="1100" b="1" spc="-5" dirty="0">
                <a:latin typeface="Arial"/>
                <a:cs typeface="Arial"/>
              </a:rPr>
              <a:t>GitHub/Medium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8294" y="5038344"/>
            <a:ext cx="1314450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  <a:hlinkClick r:id="rId3"/>
              </a:rPr>
              <a:t>jw</a:t>
            </a:r>
            <a:r>
              <a:rPr sz="1100" spc="-5" dirty="0">
                <a:latin typeface="Arial"/>
                <a:cs typeface="Arial"/>
                <a:hlinkClick r:id="rId3"/>
              </a:rPr>
              <a:t>o</a:t>
            </a:r>
            <a:r>
              <a:rPr sz="1100" spc="-10" dirty="0">
                <a:latin typeface="Arial"/>
                <a:cs typeface="Arial"/>
                <a:hlinkClick r:id="rId3"/>
              </a:rPr>
              <a:t>@</a:t>
            </a:r>
            <a:r>
              <a:rPr sz="1100" spc="-5" dirty="0">
                <a:latin typeface="Arial"/>
                <a:cs typeface="Arial"/>
                <a:hlinkClick r:id="rId3"/>
              </a:rPr>
              <a:t>zur</a:t>
            </a:r>
            <a:r>
              <a:rPr sz="1100" dirty="0">
                <a:latin typeface="Arial"/>
                <a:cs typeface="Arial"/>
                <a:hlinkClick r:id="rId3"/>
              </a:rPr>
              <a:t>i</a:t>
            </a:r>
            <a:r>
              <a:rPr sz="1100" spc="-5" dirty="0">
                <a:latin typeface="Arial"/>
                <a:cs typeface="Arial"/>
                <a:hlinkClick r:id="rId3"/>
              </a:rPr>
              <a:t>ch</a:t>
            </a:r>
            <a:r>
              <a:rPr sz="1100" spc="-10" dirty="0">
                <a:latin typeface="Arial"/>
                <a:cs typeface="Arial"/>
                <a:hlinkClick r:id="rId3"/>
              </a:rPr>
              <a:t>.</a:t>
            </a:r>
            <a:r>
              <a:rPr sz="1100" dirty="0">
                <a:latin typeface="Arial"/>
                <a:cs typeface="Arial"/>
                <a:hlinkClick r:id="rId3"/>
              </a:rPr>
              <a:t>i</a:t>
            </a:r>
            <a:r>
              <a:rPr sz="1100" spc="-5" dirty="0">
                <a:latin typeface="Arial"/>
                <a:cs typeface="Arial"/>
                <a:hlinkClick r:id="rId3"/>
              </a:rPr>
              <a:t>bm</a:t>
            </a:r>
            <a:r>
              <a:rPr sz="1100" spc="-10" dirty="0">
                <a:latin typeface="Arial"/>
                <a:cs typeface="Arial"/>
                <a:hlinkClick r:id="rId3"/>
              </a:rPr>
              <a:t>.</a:t>
            </a:r>
            <a:r>
              <a:rPr sz="1100" spc="-5" dirty="0">
                <a:latin typeface="Arial"/>
                <a:cs typeface="Arial"/>
                <a:hlinkClick r:id="rId3"/>
              </a:rPr>
              <a:t>co</a:t>
            </a:r>
            <a:r>
              <a:rPr sz="1100" dirty="0">
                <a:latin typeface="Arial"/>
                <a:cs typeface="Arial"/>
                <a:hlinkClick r:id="rId3"/>
              </a:rPr>
              <a:t>m 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@decodoku  @quantumjim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73879" y="3185160"/>
            <a:ext cx="1331976" cy="877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0559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66941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System </a:t>
            </a:r>
            <a:r>
              <a:rPr sz="3600" spc="-20" dirty="0"/>
              <a:t>Training </a:t>
            </a:r>
            <a:r>
              <a:rPr sz="3600" spc="-5" dirty="0"/>
              <a:t>Project </a:t>
            </a:r>
            <a:r>
              <a:rPr sz="3600" dirty="0"/>
              <a:t>–</a:t>
            </a:r>
            <a:r>
              <a:rPr sz="3600" spc="-120" dirty="0"/>
              <a:t> </a:t>
            </a:r>
            <a:r>
              <a:rPr sz="3600" spc="-15" dirty="0"/>
              <a:t>1950’s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88420" y="3931411"/>
            <a:ext cx="6845934" cy="1129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Military simulation (running </a:t>
            </a:r>
            <a:r>
              <a:rPr sz="2400" dirty="0">
                <a:latin typeface="Arial"/>
                <a:cs typeface="Arial"/>
              </a:rPr>
              <a:t>on </a:t>
            </a:r>
            <a:r>
              <a:rPr sz="2400" spc="-5" dirty="0">
                <a:latin typeface="Arial"/>
                <a:cs typeface="Arial"/>
              </a:rPr>
              <a:t>IBM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hardware)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5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Built for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training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Implemented game mechanic, </a:t>
            </a:r>
            <a:r>
              <a:rPr sz="2400" dirty="0">
                <a:latin typeface="Arial"/>
                <a:cs typeface="Arial"/>
              </a:rPr>
              <a:t>but not </a:t>
            </a:r>
            <a:r>
              <a:rPr sz="2400" spc="-5" dirty="0">
                <a:latin typeface="Arial"/>
                <a:cs typeface="Arial"/>
              </a:rPr>
              <a:t>game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loop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3476" y="5382259"/>
            <a:ext cx="7305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Quote:</a:t>
            </a:r>
            <a:r>
              <a:rPr sz="1200" spc="7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videogamehistorian.wordpress.com/2014/01/22/the-priesthood-at-play-computer-games-in-the-1950s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736" y="1862327"/>
            <a:ext cx="9720072" cy="1057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3604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Spacewar! </a:t>
            </a:r>
            <a:r>
              <a:rPr sz="3600" dirty="0"/>
              <a:t>-</a:t>
            </a:r>
            <a:r>
              <a:rPr sz="3600" spc="-90" dirty="0"/>
              <a:t> </a:t>
            </a:r>
            <a:r>
              <a:rPr sz="3600" spc="-5" dirty="0"/>
              <a:t>1962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3763771"/>
            <a:ext cx="7252334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First </a:t>
            </a:r>
            <a:r>
              <a:rPr sz="2400" dirty="0">
                <a:latin typeface="Arial"/>
                <a:cs typeface="Arial"/>
              </a:rPr>
              <a:t>novel </a:t>
            </a:r>
            <a:r>
              <a:rPr sz="2400" spc="-5" dirty="0">
                <a:latin typeface="Arial"/>
                <a:cs typeface="Arial"/>
              </a:rPr>
              <a:t>computer </a:t>
            </a:r>
            <a:r>
              <a:rPr sz="2400" dirty="0">
                <a:latin typeface="Arial"/>
                <a:cs typeface="Arial"/>
              </a:rPr>
              <a:t>game, running on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PDP-1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Built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endParaRPr sz="2400">
              <a:latin typeface="Arial"/>
              <a:cs typeface="Arial"/>
            </a:endParaRPr>
          </a:p>
          <a:p>
            <a:pPr marL="444500" lvl="1" indent="-215900">
              <a:lnSpc>
                <a:spcPct val="100000"/>
              </a:lnSpc>
              <a:spcBef>
                <a:spcPts val="20"/>
              </a:spcBef>
              <a:buSzPct val="45833"/>
              <a:buFont typeface="Symbol"/>
              <a:buChar char=""/>
              <a:tabLst>
                <a:tab pos="444500" algn="l"/>
              </a:tabLst>
            </a:pPr>
            <a:r>
              <a:rPr sz="2400" spc="-70" dirty="0">
                <a:latin typeface="Arial"/>
                <a:cs typeface="Arial"/>
              </a:rPr>
              <a:t>Test </a:t>
            </a:r>
            <a:r>
              <a:rPr sz="2400" dirty="0">
                <a:latin typeface="Arial"/>
                <a:cs typeface="Arial"/>
              </a:rPr>
              <a:t>out a new device (and </a:t>
            </a:r>
            <a:r>
              <a:rPr sz="2400" spc="-25" dirty="0">
                <a:latin typeface="Arial"/>
                <a:cs typeface="Arial"/>
              </a:rPr>
              <a:t>later, </a:t>
            </a:r>
            <a:r>
              <a:rPr sz="2400" dirty="0">
                <a:latin typeface="Arial"/>
                <a:cs typeface="Arial"/>
              </a:rPr>
              <a:t>new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installations)</a:t>
            </a:r>
            <a:endParaRPr sz="2400">
              <a:latin typeface="Arial"/>
              <a:cs typeface="Arial"/>
            </a:endParaRPr>
          </a:p>
          <a:p>
            <a:pPr marL="444500" lvl="1" indent="-215900">
              <a:lnSpc>
                <a:spcPct val="100000"/>
              </a:lnSpc>
              <a:spcBef>
                <a:spcPts val="25"/>
              </a:spcBef>
              <a:buSzPct val="45833"/>
              <a:buFont typeface="Symbol"/>
              <a:buChar char=""/>
              <a:tabLst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Showcase its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capabilities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0400" y="5235955"/>
            <a:ext cx="1206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Symbol"/>
              <a:buChar char="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Be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fun!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8669" y="5382259"/>
            <a:ext cx="3862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Image: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flickr.com/photos/35034362831@N01/494431001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06623" y="704850"/>
            <a:ext cx="4614672" cy="3102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8310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Deep </a:t>
            </a:r>
            <a:r>
              <a:rPr sz="3600" spc="-15" dirty="0"/>
              <a:t>Blue/Watson/AlphaGo </a:t>
            </a:r>
            <a:r>
              <a:rPr sz="3600" dirty="0"/>
              <a:t>-</a:t>
            </a:r>
            <a:r>
              <a:rPr sz="3600" spc="15" dirty="0"/>
              <a:t> </a:t>
            </a:r>
            <a:r>
              <a:rPr sz="3600" spc="-5" dirty="0"/>
              <a:t>1996-2016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4425188"/>
            <a:ext cx="9534525" cy="116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AI playing </a:t>
            </a:r>
            <a:r>
              <a:rPr sz="2400" dirty="0">
                <a:latin typeface="Arial"/>
                <a:cs typeface="Arial"/>
              </a:rPr>
              <a:t>games </a:t>
            </a:r>
            <a:r>
              <a:rPr sz="2400" spc="-5" dirty="0">
                <a:latin typeface="Arial"/>
                <a:cs typeface="Arial"/>
              </a:rPr>
              <a:t>to demonstrate its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power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20" dirty="0">
                <a:latin typeface="Arial"/>
                <a:cs typeface="Arial"/>
              </a:rPr>
              <a:t>Won </a:t>
            </a:r>
            <a:r>
              <a:rPr sz="2400" spc="-5" dirty="0">
                <a:latin typeface="Arial"/>
                <a:cs typeface="Arial"/>
              </a:rPr>
              <a:t>against </a:t>
            </a:r>
            <a:r>
              <a:rPr sz="2400" dirty="0">
                <a:latin typeface="Arial"/>
                <a:cs typeface="Arial"/>
              </a:rPr>
              <a:t>human </a:t>
            </a:r>
            <a:r>
              <a:rPr sz="2400" spc="-5" dirty="0">
                <a:latin typeface="Arial"/>
                <a:cs typeface="Arial"/>
              </a:rPr>
              <a:t>champions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chess/Jeopardy!/go</a:t>
            </a:r>
            <a:endParaRPr sz="2400">
              <a:latin typeface="Arial"/>
              <a:cs typeface="Arial"/>
            </a:endParaRPr>
          </a:p>
          <a:p>
            <a:pPr marL="5347970">
              <a:lnSpc>
                <a:spcPct val="100000"/>
              </a:lnSpc>
              <a:spcBef>
                <a:spcPts val="1755"/>
              </a:spcBef>
            </a:pPr>
            <a:r>
              <a:rPr sz="1200" spc="-10" dirty="0">
                <a:latin typeface="Arial"/>
                <a:cs typeface="Arial"/>
              </a:rPr>
              <a:t>commons.wikimedia.org/wiki/File:Watson_Jeopardy_demo.jpg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0823" y="902208"/>
            <a:ext cx="6041135" cy="3261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5686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Quantum Battleships </a:t>
            </a:r>
            <a:r>
              <a:rPr sz="3600" dirty="0"/>
              <a:t>-</a:t>
            </a:r>
            <a:r>
              <a:rPr sz="3600" spc="-100" dirty="0"/>
              <a:t> </a:t>
            </a:r>
            <a:r>
              <a:rPr sz="3600" spc="-5" dirty="0"/>
              <a:t>2017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3443732"/>
            <a:ext cx="8102600" cy="1863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Japanese-style Battleships </a:t>
            </a:r>
            <a:r>
              <a:rPr sz="2400" dirty="0">
                <a:latin typeface="Arial"/>
                <a:cs typeface="Arial"/>
              </a:rPr>
              <a:t>built </a:t>
            </a:r>
            <a:r>
              <a:rPr sz="2400" spc="-5" dirty="0">
                <a:latin typeface="Arial"/>
                <a:cs typeface="Arial"/>
              </a:rPr>
              <a:t>with partial NOT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gates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Forms the </a:t>
            </a:r>
            <a:r>
              <a:rPr sz="2400" dirty="0">
                <a:latin typeface="Arial"/>
                <a:cs typeface="Arial"/>
              </a:rPr>
              <a:t>heart of a simple </a:t>
            </a:r>
            <a:r>
              <a:rPr sz="2400" spc="-5" dirty="0">
                <a:latin typeface="Arial"/>
                <a:cs typeface="Arial"/>
              </a:rPr>
              <a:t>quantum </a:t>
            </a:r>
            <a:r>
              <a:rPr sz="2400" dirty="0">
                <a:latin typeface="Arial"/>
                <a:cs typeface="Arial"/>
              </a:rPr>
              <a:t>programming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tutorial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Wingdings"/>
              <a:buChar char=""/>
            </a:pPr>
            <a:endParaRPr sz="250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Games to teach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programmers:</a:t>
            </a:r>
            <a:endParaRPr sz="2400">
              <a:latin typeface="Arial"/>
              <a:cs typeface="Arial"/>
            </a:endParaRPr>
          </a:p>
          <a:p>
            <a:pPr marL="444500" lvl="1" indent="-215900">
              <a:lnSpc>
                <a:spcPct val="100000"/>
              </a:lnSpc>
              <a:buSzPct val="45833"/>
              <a:buFont typeface="Symbol"/>
              <a:buChar char=""/>
              <a:tabLst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Implement game mechanic with quantum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99068" y="5382259"/>
            <a:ext cx="1680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From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medium.com/qiskit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8783" y="871727"/>
            <a:ext cx="8202168" cy="2350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6390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Quantum </a:t>
            </a:r>
            <a:r>
              <a:rPr sz="3600" spc="-10" dirty="0"/>
              <a:t>Awesomeness </a:t>
            </a:r>
            <a:r>
              <a:rPr sz="3600" dirty="0"/>
              <a:t>-</a:t>
            </a:r>
            <a:r>
              <a:rPr sz="3600" spc="-295" dirty="0"/>
              <a:t> </a:t>
            </a:r>
            <a:r>
              <a:rPr sz="3600" spc="-5" dirty="0"/>
              <a:t>2017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3260852"/>
            <a:ext cx="630110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Simple puzzle </a:t>
            </a:r>
            <a:r>
              <a:rPr sz="2400" dirty="0">
                <a:latin typeface="Arial"/>
                <a:cs typeface="Arial"/>
              </a:rPr>
              <a:t>game of </a:t>
            </a:r>
            <a:r>
              <a:rPr sz="2400" spc="-5" dirty="0">
                <a:latin typeface="Arial"/>
                <a:cs typeface="Arial"/>
              </a:rPr>
              <a:t>matching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5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Game grid determined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instruction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set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10" dirty="0">
                <a:latin typeface="Arial"/>
                <a:cs typeface="Arial"/>
              </a:rPr>
              <a:t>Difficulty </a:t>
            </a:r>
            <a:r>
              <a:rPr sz="2400" spc="-5" dirty="0">
                <a:latin typeface="Arial"/>
                <a:cs typeface="Arial"/>
              </a:rPr>
              <a:t>determined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noise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"/>
            </a:pPr>
            <a:endParaRPr sz="2500">
              <a:latin typeface="Times New Roman"/>
              <a:cs typeface="Times New Roman"/>
            </a:endParaRPr>
          </a:p>
          <a:p>
            <a:pPr marL="228600" indent="-215900">
              <a:lnSpc>
                <a:spcPts val="2845"/>
              </a:lnSpc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Games to teach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players:</a:t>
            </a:r>
            <a:endParaRPr sz="2400">
              <a:latin typeface="Arial"/>
              <a:cs typeface="Arial"/>
            </a:endParaRPr>
          </a:p>
          <a:p>
            <a:pPr marL="444500" lvl="1" indent="-215900">
              <a:lnSpc>
                <a:spcPts val="2845"/>
              </a:lnSpc>
              <a:buSzPct val="45833"/>
              <a:buFont typeface="Symbol"/>
              <a:buChar char=""/>
              <a:tabLst>
                <a:tab pos="444500" algn="l"/>
              </a:tabLst>
            </a:pPr>
            <a:r>
              <a:rPr sz="2400" spc="-5" dirty="0">
                <a:latin typeface="Arial"/>
                <a:cs typeface="Arial"/>
              </a:rPr>
              <a:t>Have gameplay influenced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device specs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9785" y="5382259"/>
            <a:ext cx="1789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Image: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medium.com/qiskit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0883" y="1162916"/>
            <a:ext cx="9260999" cy="1577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AC0B67-B3FC-9B40-A9CC-1DEAB2166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83"/>
            <a:ext cx="10083800" cy="5428088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F2D0F1D3-7A10-1E43-B341-CC1B3F268C8B}"/>
              </a:ext>
            </a:extLst>
          </p:cNvPr>
          <p:cNvSpPr txBox="1"/>
          <p:nvPr/>
        </p:nvSpPr>
        <p:spPr>
          <a:xfrm>
            <a:off x="8189785" y="5382259"/>
            <a:ext cx="17894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10" dirty="0" err="1">
                <a:latin typeface="Arial"/>
                <a:cs typeface="Arial"/>
              </a:rPr>
              <a:t>Ibm.biz</a:t>
            </a:r>
            <a:r>
              <a:rPr lang="en-US" sz="1200" spc="-10" dirty="0">
                <a:latin typeface="Arial"/>
                <a:cs typeface="Arial"/>
              </a:rPr>
              <a:t>/get-creative-</a:t>
            </a:r>
            <a:r>
              <a:rPr lang="en-US" sz="1200" spc="-10" dirty="0" err="1">
                <a:latin typeface="Arial"/>
                <a:cs typeface="Arial"/>
              </a:rPr>
              <a:t>qiskit</a:t>
            </a:r>
            <a:endParaRPr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317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6390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latin typeface="Andale Mono" panose="020B0509000000000004" pitchFamily="49" charset="0"/>
              </a:rPr>
              <a:t>twobit</a:t>
            </a:r>
            <a:endParaRPr sz="3600" dirty="0">
              <a:latin typeface="Andale Mono" panose="020B0509000000000004" pitchFamily="49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3749382"/>
            <a:ext cx="9017000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Helps us prepare |0 ⟩, |1 ⟩, |+ ⟩ and |- ⟩ states</a:t>
            </a: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Let’s us repeatedly measure in X, Y and Z bases</a:t>
            </a: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Allows a simple way to play with complementary measurements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89785" y="5382259"/>
            <a:ext cx="1789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Image: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medium.com/qiskit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18059-5211-064D-8F5B-E58C42D1A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85850"/>
            <a:ext cx="3657600" cy="24636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E2636C-DF79-CA49-B0BF-6A1A8634A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1085850"/>
            <a:ext cx="5759450" cy="202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29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639000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/>
              <a:t>Qubit the Barbarian – 2018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857250"/>
            <a:ext cx="9169400" cy="341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Maze defined by qubit measurements</a:t>
            </a:r>
            <a:br>
              <a:rPr lang="en-US" sz="2400" spc="-5" dirty="0">
                <a:latin typeface="Arial"/>
                <a:cs typeface="Arial"/>
              </a:rPr>
            </a:br>
            <a:endParaRPr lang="en-US" sz="2400" spc="-5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Player can measure </a:t>
            </a:r>
            <a:r>
              <a:rPr lang="en-US" sz="2400" spc="-5" dirty="0" err="1">
                <a:latin typeface="Arial"/>
                <a:cs typeface="Arial"/>
              </a:rPr>
              <a:t>neighbouring</a:t>
            </a:r>
            <a:r>
              <a:rPr lang="en-US" sz="2400" spc="-5" dirty="0">
                <a:latin typeface="Arial"/>
                <a:cs typeface="Arial"/>
              </a:rPr>
              <a:t> walls in X, Y and Z basis</a:t>
            </a:r>
            <a:br>
              <a:rPr lang="en-US" sz="2400" spc="-5" dirty="0">
                <a:latin typeface="Arial"/>
                <a:cs typeface="Arial"/>
              </a:rPr>
            </a:br>
            <a:endParaRPr lang="en-US" sz="2400" spc="-5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Defeat monsters</a:t>
            </a: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endParaRPr lang="en-US" sz="2400" spc="-5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Eat food</a:t>
            </a: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endParaRPr lang="en-US" sz="2400" spc="-5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Escape! 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27900" y="5382259"/>
            <a:ext cx="265131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Image:</a:t>
            </a:r>
            <a:r>
              <a:rPr sz="1200" dirty="0">
                <a:latin typeface="Arial"/>
                <a:cs typeface="Arial"/>
              </a:rPr>
              <a:t> </a:t>
            </a:r>
            <a:r>
              <a:rPr lang="en-GB" sz="1200" spc="-10" dirty="0" err="1">
                <a:latin typeface="Arial"/>
                <a:cs typeface="Arial"/>
              </a:rPr>
              <a:t>exca.itch.io</a:t>
            </a:r>
            <a:r>
              <a:rPr lang="en-GB" sz="1200" spc="-10" dirty="0">
                <a:latin typeface="Arial"/>
                <a:cs typeface="Arial"/>
              </a:rPr>
              <a:t>/qubit-the-barbarian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D0B81-7907-EA40-834E-EB42C167C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2068625"/>
            <a:ext cx="5181600" cy="323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9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6390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latin typeface="Andale Mono" panose="020B0509000000000004" pitchFamily="49" charset="0"/>
              </a:rPr>
              <a:t>random_mountain</a:t>
            </a:r>
            <a:endParaRPr sz="3600" dirty="0">
              <a:latin typeface="Andale Mono" panose="020B0509000000000004" pitchFamily="49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3929170"/>
            <a:ext cx="9017000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Pretty version of a histogram</a:t>
            </a: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Assign each output bit string with a position</a:t>
            </a: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Give it a </a:t>
            </a:r>
            <a:r>
              <a:rPr lang="en-US" sz="2400" spc="-5" dirty="0" err="1">
                <a:latin typeface="Arial"/>
                <a:cs typeface="Arial"/>
              </a:rPr>
              <a:t>colour</a:t>
            </a:r>
            <a:r>
              <a:rPr lang="en-US" sz="2400" spc="-5" dirty="0">
                <a:latin typeface="Arial"/>
                <a:cs typeface="Arial"/>
              </a:rPr>
              <a:t> based on value</a:t>
            </a:r>
          </a:p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lang="en-US" sz="2400" spc="-5" dirty="0">
                <a:latin typeface="Arial"/>
                <a:cs typeface="Arial"/>
              </a:rPr>
              <a:t>Use it to make a map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829E8-35AE-5F49-8CF8-92695899C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366" y="814279"/>
            <a:ext cx="5486400" cy="2943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F1D484-5644-5D47-96BF-689DA1F61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61" y="1162050"/>
            <a:ext cx="375633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5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286003"/>
            <a:ext cx="5535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Arial"/>
                <a:cs typeface="Arial"/>
              </a:rPr>
              <a:t>Thanks </a:t>
            </a:r>
            <a:r>
              <a:rPr sz="3600" b="1" spc="-5" dirty="0">
                <a:latin typeface="Arial"/>
                <a:cs typeface="Arial"/>
              </a:rPr>
              <a:t>for your</a:t>
            </a:r>
            <a:r>
              <a:rPr sz="3600" b="1" spc="-95" dirty="0">
                <a:latin typeface="Arial"/>
                <a:cs typeface="Arial"/>
              </a:rPr>
              <a:t> </a:t>
            </a:r>
            <a:r>
              <a:rPr sz="3600" b="1" spc="-5" dirty="0">
                <a:latin typeface="Arial"/>
                <a:cs typeface="Arial"/>
              </a:rPr>
              <a:t>attention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153668"/>
            <a:ext cx="7956550" cy="34214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000"/>
              <a:buFont typeface="Wingdings"/>
              <a:buChar char=""/>
              <a:tabLst>
                <a:tab pos="228600" algn="l"/>
              </a:tabLst>
            </a:pPr>
            <a:r>
              <a:rPr sz="2000" spc="-5" dirty="0">
                <a:latin typeface="Arial"/>
                <a:cs typeface="Arial"/>
              </a:rPr>
              <a:t>History of games for quantum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computers</a:t>
            </a:r>
            <a:endParaRPr sz="2000" dirty="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5" dirty="0">
                <a:latin typeface="Arial"/>
                <a:cs typeface="Arial"/>
              </a:rPr>
              <a:t>bm</a:t>
            </a:r>
            <a:r>
              <a:rPr sz="2000" i="1" spc="-10" dirty="0">
                <a:latin typeface="Arial"/>
                <a:cs typeface="Arial"/>
              </a:rPr>
              <a:t>.</a:t>
            </a:r>
            <a:r>
              <a:rPr sz="2000" i="1" spc="-5" dirty="0">
                <a:latin typeface="Arial"/>
                <a:cs typeface="Arial"/>
              </a:rPr>
              <a:t>b</a:t>
            </a:r>
            <a:r>
              <a:rPr sz="2000" i="1" dirty="0">
                <a:latin typeface="Arial"/>
                <a:cs typeface="Arial"/>
              </a:rPr>
              <a:t>iz</a:t>
            </a:r>
            <a:r>
              <a:rPr sz="2000" i="1" spc="-10" dirty="0">
                <a:latin typeface="Arial"/>
                <a:cs typeface="Arial"/>
              </a:rPr>
              <a:t>/</a:t>
            </a:r>
            <a:r>
              <a:rPr sz="2000" i="1" spc="-5" dirty="0">
                <a:latin typeface="Arial"/>
                <a:cs typeface="Arial"/>
              </a:rPr>
              <a:t>qc-games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buSzPct val="45000"/>
              <a:buFont typeface="Wingdings"/>
              <a:buChar char=""/>
              <a:tabLst>
                <a:tab pos="228600" algn="l"/>
              </a:tabLst>
            </a:pPr>
            <a:r>
              <a:rPr sz="2000" spc="-5" dirty="0">
                <a:latin typeface="Arial"/>
                <a:cs typeface="Arial"/>
              </a:rPr>
              <a:t>How to program quantum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Battleships</a:t>
            </a:r>
            <a:endParaRPr sz="20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5" dirty="0">
                <a:latin typeface="Arial"/>
                <a:cs typeface="Arial"/>
              </a:rPr>
              <a:t>bm</a:t>
            </a:r>
            <a:r>
              <a:rPr sz="2000" i="1" spc="-10" dirty="0">
                <a:latin typeface="Arial"/>
                <a:cs typeface="Arial"/>
              </a:rPr>
              <a:t>.</a:t>
            </a:r>
            <a:r>
              <a:rPr sz="2000" i="1" spc="-5" dirty="0">
                <a:latin typeface="Arial"/>
                <a:cs typeface="Arial"/>
              </a:rPr>
              <a:t>b</a:t>
            </a:r>
            <a:r>
              <a:rPr sz="2000" i="1" dirty="0">
                <a:latin typeface="Arial"/>
                <a:cs typeface="Arial"/>
              </a:rPr>
              <a:t>iz</a:t>
            </a:r>
            <a:r>
              <a:rPr sz="2000" i="1" spc="-10" dirty="0">
                <a:latin typeface="Arial"/>
                <a:cs typeface="Arial"/>
              </a:rPr>
              <a:t>/</a:t>
            </a:r>
            <a:r>
              <a:rPr sz="2000" i="1" spc="-5" dirty="0">
                <a:latin typeface="Arial"/>
                <a:cs typeface="Arial"/>
              </a:rPr>
              <a:t>quan</a:t>
            </a:r>
            <a:r>
              <a:rPr sz="2000" i="1" spc="-10" dirty="0">
                <a:latin typeface="Arial"/>
                <a:cs typeface="Arial"/>
              </a:rPr>
              <a:t>t</a:t>
            </a:r>
            <a:r>
              <a:rPr sz="2000" i="1" spc="-5" dirty="0">
                <a:latin typeface="Arial"/>
                <a:cs typeface="Arial"/>
              </a:rPr>
              <a:t>um-ba</a:t>
            </a:r>
            <a:r>
              <a:rPr sz="2000" i="1" spc="-10" dirty="0">
                <a:latin typeface="Arial"/>
                <a:cs typeface="Arial"/>
              </a:rPr>
              <a:t>tt</a:t>
            </a:r>
            <a:r>
              <a:rPr sz="2000" i="1" spc="5" dirty="0">
                <a:latin typeface="Arial"/>
                <a:cs typeface="Arial"/>
              </a:rPr>
              <a:t>l</a:t>
            </a:r>
            <a:r>
              <a:rPr sz="2000" i="1" spc="-5" dirty="0">
                <a:latin typeface="Arial"/>
                <a:cs typeface="Arial"/>
              </a:rPr>
              <a:t>esh</a:t>
            </a:r>
            <a:r>
              <a:rPr sz="2000" i="1" spc="5" dirty="0">
                <a:latin typeface="Arial"/>
                <a:cs typeface="Arial"/>
              </a:rPr>
              <a:t>i</a:t>
            </a:r>
            <a:r>
              <a:rPr sz="2000" i="1" spc="-5" dirty="0">
                <a:latin typeface="Arial"/>
                <a:cs typeface="Arial"/>
              </a:rPr>
              <a:t>ps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buSzPct val="45000"/>
              <a:buFont typeface="Wingdings"/>
              <a:buChar char=""/>
              <a:tabLst>
                <a:tab pos="228600" algn="l"/>
              </a:tabLst>
            </a:pPr>
            <a:r>
              <a:rPr sz="2000" dirty="0">
                <a:latin typeface="Arial"/>
                <a:cs typeface="Arial"/>
              </a:rPr>
              <a:t>A </a:t>
            </a:r>
            <a:r>
              <a:rPr sz="2000" spc="-5" dirty="0">
                <a:latin typeface="Arial"/>
                <a:cs typeface="Arial"/>
              </a:rPr>
              <a:t>gamified intro to basic QC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concepts</a:t>
            </a:r>
            <a:endParaRPr sz="2000" dirty="0">
              <a:latin typeface="Arial"/>
              <a:cs typeface="Arial"/>
            </a:endParaRPr>
          </a:p>
          <a:p>
            <a:pPr marR="57150" algn="r">
              <a:lnSpc>
                <a:spcPct val="100000"/>
              </a:lnSpc>
            </a:pPr>
            <a:r>
              <a:rPr sz="2000" i="1" dirty="0">
                <a:latin typeface="Arial"/>
                <a:cs typeface="Arial"/>
              </a:rPr>
              <a:t>i</a:t>
            </a:r>
            <a:r>
              <a:rPr sz="2000" i="1" spc="-5" dirty="0">
                <a:latin typeface="Arial"/>
                <a:cs typeface="Arial"/>
              </a:rPr>
              <a:t>bm</a:t>
            </a:r>
            <a:r>
              <a:rPr sz="2000" i="1" spc="-10" dirty="0">
                <a:latin typeface="Arial"/>
                <a:cs typeface="Arial"/>
              </a:rPr>
              <a:t>.</a:t>
            </a:r>
            <a:r>
              <a:rPr sz="2000" i="1" spc="-5" dirty="0">
                <a:latin typeface="Arial"/>
                <a:cs typeface="Arial"/>
              </a:rPr>
              <a:t>b</a:t>
            </a:r>
            <a:r>
              <a:rPr sz="2000" i="1" dirty="0">
                <a:latin typeface="Arial"/>
                <a:cs typeface="Arial"/>
              </a:rPr>
              <a:t>iz</a:t>
            </a:r>
            <a:r>
              <a:rPr sz="2000" i="1" spc="-10" dirty="0">
                <a:latin typeface="Arial"/>
                <a:cs typeface="Arial"/>
              </a:rPr>
              <a:t>/</a:t>
            </a:r>
            <a:r>
              <a:rPr sz="2000" i="1" spc="-5" dirty="0">
                <a:latin typeface="Arial"/>
                <a:cs typeface="Arial"/>
              </a:rPr>
              <a:t>he</a:t>
            </a:r>
            <a:r>
              <a:rPr sz="2000" i="1" dirty="0">
                <a:latin typeface="Arial"/>
                <a:cs typeface="Arial"/>
              </a:rPr>
              <a:t>ll</a:t>
            </a:r>
            <a:r>
              <a:rPr sz="2000" i="1" spc="-5" dirty="0">
                <a:latin typeface="Arial"/>
                <a:cs typeface="Arial"/>
              </a:rPr>
              <a:t>o-q</a:t>
            </a:r>
            <a:r>
              <a:rPr sz="2000" i="1" spc="5" dirty="0">
                <a:latin typeface="Arial"/>
                <a:cs typeface="Arial"/>
              </a:rPr>
              <a:t>i</a:t>
            </a:r>
            <a:r>
              <a:rPr sz="2000" i="1" spc="-5" dirty="0">
                <a:latin typeface="Arial"/>
                <a:cs typeface="Arial"/>
              </a:rPr>
              <a:t>sk</a:t>
            </a:r>
            <a:r>
              <a:rPr sz="2000" i="1" spc="5" dirty="0">
                <a:latin typeface="Arial"/>
                <a:cs typeface="Arial"/>
              </a:rPr>
              <a:t>i</a:t>
            </a:r>
            <a:r>
              <a:rPr sz="2000" i="1" dirty="0">
                <a:latin typeface="Arial"/>
                <a:cs typeface="Arial"/>
              </a:rPr>
              <a:t>t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228600" indent="-215900">
              <a:lnSpc>
                <a:spcPct val="100000"/>
              </a:lnSpc>
              <a:buSzPct val="45000"/>
              <a:buFont typeface="Wingdings"/>
              <a:buChar char=""/>
              <a:tabLst>
                <a:tab pos="228600" algn="l"/>
              </a:tabLst>
            </a:pPr>
            <a:r>
              <a:rPr lang="en-US" sz="2000" spc="-10" dirty="0">
                <a:latin typeface="Arial"/>
                <a:cs typeface="Arial"/>
              </a:rPr>
              <a:t>Tools for creative projects</a:t>
            </a:r>
            <a:endParaRPr sz="2000" dirty="0">
              <a:latin typeface="Arial"/>
              <a:cs typeface="Arial"/>
            </a:endParaRPr>
          </a:p>
          <a:p>
            <a:pPr marR="42545" algn="r">
              <a:lnSpc>
                <a:spcPct val="100000"/>
              </a:lnSpc>
            </a:pPr>
            <a:r>
              <a:rPr lang="en-GB" sz="2000" i="1" dirty="0" err="1">
                <a:latin typeface="Arial"/>
                <a:cs typeface="Arial"/>
              </a:rPr>
              <a:t>ibm.biz</a:t>
            </a:r>
            <a:r>
              <a:rPr lang="en-GB" sz="2000" i="1" dirty="0">
                <a:latin typeface="Arial"/>
                <a:cs typeface="Arial"/>
              </a:rPr>
              <a:t>/get-creative-</a:t>
            </a:r>
            <a:r>
              <a:rPr lang="en-GB" sz="2000" i="1" dirty="0" err="1">
                <a:latin typeface="Arial"/>
                <a:cs typeface="Arial"/>
              </a:rPr>
              <a:t>qiskit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491" y="5038344"/>
            <a:ext cx="1054735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79120">
              <a:lnSpc>
                <a:spcPts val="1300"/>
              </a:lnSpc>
              <a:spcBef>
                <a:spcPts val="160"/>
              </a:spcBef>
            </a:pPr>
            <a:r>
              <a:rPr sz="1100" b="1" spc="-5" dirty="0">
                <a:latin typeface="Arial"/>
                <a:cs typeface="Arial"/>
              </a:rPr>
              <a:t>Email  </a:t>
            </a:r>
            <a:r>
              <a:rPr sz="1100" b="1" dirty="0">
                <a:latin typeface="Arial"/>
                <a:cs typeface="Arial"/>
              </a:rPr>
              <a:t>T</a:t>
            </a:r>
            <a:r>
              <a:rPr sz="1100" b="1" spc="-10" dirty="0">
                <a:latin typeface="Arial"/>
                <a:cs typeface="Arial"/>
              </a:rPr>
              <a:t>wi</a:t>
            </a:r>
            <a:r>
              <a:rPr sz="1100" b="1" spc="-5" dirty="0">
                <a:latin typeface="Arial"/>
                <a:cs typeface="Arial"/>
              </a:rPr>
              <a:t>tte</a:t>
            </a:r>
            <a:r>
              <a:rPr sz="1100" b="1" dirty="0"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250"/>
              </a:lnSpc>
            </a:pPr>
            <a:r>
              <a:rPr sz="1100" b="1" spc="-5" dirty="0">
                <a:latin typeface="Arial"/>
                <a:cs typeface="Arial"/>
              </a:rPr>
              <a:t>GitHub/Medium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8294" y="5038344"/>
            <a:ext cx="1314450" cy="52260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latin typeface="Arial"/>
                <a:cs typeface="Arial"/>
                <a:hlinkClick r:id="rId2"/>
              </a:rPr>
              <a:t>jw</a:t>
            </a:r>
            <a:r>
              <a:rPr sz="1100" spc="-5" dirty="0">
                <a:latin typeface="Arial"/>
                <a:cs typeface="Arial"/>
                <a:hlinkClick r:id="rId2"/>
              </a:rPr>
              <a:t>o</a:t>
            </a:r>
            <a:r>
              <a:rPr sz="1100" spc="-10" dirty="0">
                <a:latin typeface="Arial"/>
                <a:cs typeface="Arial"/>
                <a:hlinkClick r:id="rId2"/>
              </a:rPr>
              <a:t>@</a:t>
            </a:r>
            <a:r>
              <a:rPr sz="1100" spc="-5" dirty="0">
                <a:latin typeface="Arial"/>
                <a:cs typeface="Arial"/>
                <a:hlinkClick r:id="rId2"/>
              </a:rPr>
              <a:t>zur</a:t>
            </a:r>
            <a:r>
              <a:rPr sz="1100" dirty="0">
                <a:latin typeface="Arial"/>
                <a:cs typeface="Arial"/>
                <a:hlinkClick r:id="rId2"/>
              </a:rPr>
              <a:t>i</a:t>
            </a:r>
            <a:r>
              <a:rPr sz="1100" spc="-5" dirty="0">
                <a:latin typeface="Arial"/>
                <a:cs typeface="Arial"/>
                <a:hlinkClick r:id="rId2"/>
              </a:rPr>
              <a:t>ch</a:t>
            </a:r>
            <a:r>
              <a:rPr sz="1100" spc="-10" dirty="0">
                <a:latin typeface="Arial"/>
                <a:cs typeface="Arial"/>
                <a:hlinkClick r:id="rId2"/>
              </a:rPr>
              <a:t>.</a:t>
            </a:r>
            <a:r>
              <a:rPr sz="1100" dirty="0">
                <a:latin typeface="Arial"/>
                <a:cs typeface="Arial"/>
                <a:hlinkClick r:id="rId2"/>
              </a:rPr>
              <a:t>i</a:t>
            </a:r>
            <a:r>
              <a:rPr sz="1100" spc="-5" dirty="0">
                <a:latin typeface="Arial"/>
                <a:cs typeface="Arial"/>
                <a:hlinkClick r:id="rId2"/>
              </a:rPr>
              <a:t>bm</a:t>
            </a:r>
            <a:r>
              <a:rPr sz="1100" spc="-10" dirty="0">
                <a:latin typeface="Arial"/>
                <a:cs typeface="Arial"/>
                <a:hlinkClick r:id="rId2"/>
              </a:rPr>
              <a:t>.</a:t>
            </a:r>
            <a:r>
              <a:rPr sz="1100" spc="-5" dirty="0">
                <a:latin typeface="Arial"/>
                <a:cs typeface="Arial"/>
                <a:hlinkClick r:id="rId2"/>
              </a:rPr>
              <a:t>co</a:t>
            </a:r>
            <a:r>
              <a:rPr sz="1100" dirty="0">
                <a:latin typeface="Arial"/>
                <a:cs typeface="Arial"/>
                <a:hlinkClick r:id="rId2"/>
              </a:rPr>
              <a:t>m 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@decodoku  @quantumjim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96453" y="148843"/>
            <a:ext cx="7889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2A6099"/>
                </a:solidFill>
                <a:latin typeface="Arial"/>
                <a:cs typeface="Arial"/>
              </a:rPr>
              <a:t>Games for </a:t>
            </a:r>
            <a:r>
              <a:rPr sz="3600" spc="-15" dirty="0">
                <a:solidFill>
                  <a:srgbClr val="2A6099"/>
                </a:solidFill>
                <a:latin typeface="Arial"/>
                <a:cs typeface="Arial"/>
              </a:rPr>
              <a:t>today’s </a:t>
            </a:r>
            <a:r>
              <a:rPr sz="3600" spc="-5" dirty="0">
                <a:solidFill>
                  <a:srgbClr val="2A6099"/>
                </a:solidFill>
                <a:latin typeface="Arial"/>
                <a:cs typeface="Arial"/>
              </a:rPr>
              <a:t>quantum</a:t>
            </a:r>
            <a:r>
              <a:rPr sz="3600" spc="-40" dirty="0">
                <a:solidFill>
                  <a:srgbClr val="2A6099"/>
                </a:solidFill>
                <a:latin typeface="Arial"/>
                <a:cs typeface="Arial"/>
              </a:rPr>
              <a:t> </a:t>
            </a:r>
            <a:r>
              <a:rPr sz="3600" spc="-5" dirty="0">
                <a:solidFill>
                  <a:srgbClr val="2A6099"/>
                </a:solidFill>
                <a:latin typeface="Arial"/>
                <a:cs typeface="Arial"/>
              </a:rPr>
              <a:t>computers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52472" y="1088898"/>
            <a:ext cx="5577839" cy="3715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75759" y="3966210"/>
            <a:ext cx="1871472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5203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Current devices are</a:t>
            </a:r>
            <a:r>
              <a:rPr sz="3600" spc="-85" dirty="0"/>
              <a:t> </a:t>
            </a:r>
            <a:r>
              <a:rPr sz="3600" spc="-5" dirty="0"/>
              <a:t>small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2657" y="4267454"/>
            <a:ext cx="9535795" cy="1395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2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50-100 </a:t>
            </a:r>
            <a:r>
              <a:rPr lang="en-US" sz="2400" spc="-5" dirty="0">
                <a:latin typeface="Arial"/>
                <a:cs typeface="Arial"/>
              </a:rPr>
              <a:t>qubits </a:t>
            </a:r>
            <a:r>
              <a:rPr sz="2400" dirty="0">
                <a:latin typeface="Arial"/>
                <a:cs typeface="Arial"/>
              </a:rPr>
              <a:t>needed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do </a:t>
            </a:r>
            <a:r>
              <a:rPr sz="2400" spc="-5" dirty="0">
                <a:latin typeface="Arial"/>
                <a:cs typeface="Arial"/>
              </a:rPr>
              <a:t>something that digital computers cannot</a:t>
            </a:r>
            <a:endParaRPr sz="2400" dirty="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5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dirty="0">
                <a:latin typeface="Arial"/>
                <a:cs typeface="Arial"/>
              </a:rPr>
              <a:t>No </a:t>
            </a:r>
            <a:r>
              <a:rPr sz="2400" spc="-5" dirty="0">
                <a:latin typeface="Arial"/>
                <a:cs typeface="Arial"/>
              </a:rPr>
              <a:t>more than </a:t>
            </a:r>
            <a:r>
              <a:rPr sz="2400" dirty="0">
                <a:latin typeface="Arial"/>
                <a:cs typeface="Arial"/>
              </a:rPr>
              <a:t>14 on </a:t>
            </a:r>
            <a:r>
              <a:rPr sz="2400" spc="-5" dirty="0">
                <a:latin typeface="Arial"/>
                <a:cs typeface="Arial"/>
              </a:rPr>
              <a:t>devices currently usable </a:t>
            </a:r>
            <a:r>
              <a:rPr sz="2400" dirty="0">
                <a:latin typeface="Arial"/>
                <a:cs typeface="Arial"/>
              </a:rPr>
              <a:t>by </a:t>
            </a:r>
            <a:r>
              <a:rPr sz="2400" spc="-5" dirty="0">
                <a:latin typeface="Arial"/>
                <a:cs typeface="Arial"/>
              </a:rPr>
              <a:t>the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public</a:t>
            </a:r>
            <a:br>
              <a:rPr lang="en-US" sz="2400" dirty="0">
                <a:latin typeface="Arial"/>
                <a:cs typeface="Arial"/>
              </a:rPr>
            </a:br>
            <a:endParaRPr sz="2400" dirty="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50"/>
              </a:spcBef>
            </a:pPr>
            <a:r>
              <a:rPr sz="1200" spc="-10" dirty="0">
                <a:latin typeface="Arial"/>
                <a:cs typeface="Arial"/>
              </a:rPr>
              <a:t>Image: </a:t>
            </a:r>
            <a:r>
              <a:rPr sz="1200" spc="-5" dirty="0">
                <a:latin typeface="Arial"/>
                <a:cs typeface="Arial"/>
              </a:rPr>
              <a:t>IBM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Research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10255" y="890016"/>
            <a:ext cx="480060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520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Current devices are</a:t>
            </a:r>
            <a:r>
              <a:rPr sz="3600" spc="-85" dirty="0"/>
              <a:t> </a:t>
            </a:r>
            <a:r>
              <a:rPr sz="3600" spc="-5" dirty="0"/>
              <a:t>noisy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4062476"/>
            <a:ext cx="9534525" cy="152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Full </a:t>
            </a:r>
            <a:r>
              <a:rPr sz="2400" dirty="0">
                <a:latin typeface="Arial"/>
                <a:cs typeface="Arial"/>
              </a:rPr>
              <a:t>error </a:t>
            </a:r>
            <a:r>
              <a:rPr sz="2400" spc="-5" dirty="0">
                <a:latin typeface="Arial"/>
                <a:cs typeface="Arial"/>
              </a:rPr>
              <a:t>correction </a:t>
            </a:r>
            <a:r>
              <a:rPr sz="2400" dirty="0">
                <a:latin typeface="Arial"/>
                <a:cs typeface="Arial"/>
              </a:rPr>
              <a:t>won’t be viable in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short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term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5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Quantum programs </a:t>
            </a:r>
            <a:r>
              <a:rPr sz="2400" dirty="0">
                <a:latin typeface="Arial"/>
                <a:cs typeface="Arial"/>
              </a:rPr>
              <a:t>will </a:t>
            </a:r>
            <a:r>
              <a:rPr sz="2400" spc="-5" dirty="0">
                <a:latin typeface="Arial"/>
                <a:cs typeface="Arial"/>
              </a:rPr>
              <a:t>contain spurious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15" dirty="0">
                <a:latin typeface="Arial"/>
                <a:cs typeface="Arial"/>
              </a:rPr>
              <a:t>effects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Program design </a:t>
            </a:r>
            <a:r>
              <a:rPr sz="240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processing </a:t>
            </a:r>
            <a:r>
              <a:rPr sz="2400" dirty="0">
                <a:latin typeface="Arial"/>
                <a:cs typeface="Arial"/>
              </a:rPr>
              <a:t>of readout need </a:t>
            </a:r>
            <a:r>
              <a:rPr sz="2400" spc="-5" dirty="0">
                <a:latin typeface="Arial"/>
                <a:cs typeface="Arial"/>
              </a:rPr>
              <a:t>to mitigate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this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725"/>
              </a:spcBef>
            </a:pPr>
            <a:r>
              <a:rPr sz="1200" spc="-10" dirty="0">
                <a:latin typeface="Arial"/>
                <a:cs typeface="Arial"/>
              </a:rPr>
              <a:t>Image: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medium.com/qiskit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883" y="1711988"/>
            <a:ext cx="9260998" cy="1577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5789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Quantum games are</a:t>
            </a:r>
            <a:r>
              <a:rPr sz="3600" spc="-70" dirty="0"/>
              <a:t> </a:t>
            </a:r>
            <a:r>
              <a:rPr sz="3600" spc="-5" dirty="0"/>
              <a:t>serious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4245355"/>
            <a:ext cx="829246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Near-term quantum games </a:t>
            </a:r>
            <a:r>
              <a:rPr sz="2400" dirty="0">
                <a:latin typeface="Arial"/>
                <a:cs typeface="Arial"/>
              </a:rPr>
              <a:t>will </a:t>
            </a:r>
            <a:r>
              <a:rPr sz="2400" spc="-5" dirty="0">
                <a:latin typeface="Arial"/>
                <a:cs typeface="Arial"/>
              </a:rPr>
              <a:t>primarily </a:t>
            </a:r>
            <a:r>
              <a:rPr sz="2400" dirty="0">
                <a:latin typeface="Arial"/>
                <a:cs typeface="Arial"/>
              </a:rPr>
              <a:t>be </a:t>
            </a:r>
            <a:r>
              <a:rPr sz="2400" spc="-5" dirty="0">
                <a:latin typeface="Arial"/>
                <a:cs typeface="Arial"/>
              </a:rPr>
              <a:t>serious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games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5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This </a:t>
            </a:r>
            <a:r>
              <a:rPr sz="2400" dirty="0">
                <a:latin typeface="Arial"/>
                <a:cs typeface="Arial"/>
              </a:rPr>
              <a:t>parallels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serious games era of early gaming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history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60320" y="999744"/>
            <a:ext cx="5029200" cy="2840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76609" y="5382259"/>
            <a:ext cx="51034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Image: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  <a:hlinkClick r:id="rId3"/>
              </a:rPr>
              <a:t>www.ibm.com/ibm/history/ibm100/us/en/icons/ibm700series/impacts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4594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Bertie the Brain </a:t>
            </a:r>
            <a:r>
              <a:rPr sz="3600" dirty="0"/>
              <a:t>-</a:t>
            </a:r>
            <a:r>
              <a:rPr sz="3600" spc="-85" dirty="0"/>
              <a:t> </a:t>
            </a:r>
            <a:r>
              <a:rPr sz="3600" spc="-5" dirty="0"/>
              <a:t>1950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4388611"/>
            <a:ext cx="9534525" cy="120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65" dirty="0">
                <a:latin typeface="Arial"/>
                <a:cs typeface="Arial"/>
              </a:rPr>
              <a:t>Tic-Tac-Toe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vacuum </a:t>
            </a:r>
            <a:r>
              <a:rPr sz="2400" spc="-5" dirty="0">
                <a:latin typeface="Arial"/>
                <a:cs typeface="Arial"/>
              </a:rPr>
              <a:t>tubes </a:t>
            </a:r>
            <a:r>
              <a:rPr sz="2400" dirty="0">
                <a:latin typeface="Arial"/>
                <a:cs typeface="Arial"/>
              </a:rPr>
              <a:t>and light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bulbs</a:t>
            </a:r>
            <a:endParaRPr sz="2400">
              <a:latin typeface="Arial"/>
              <a:cs typeface="Arial"/>
            </a:endParaRPr>
          </a:p>
          <a:p>
            <a:pPr marL="228600" indent="-215900">
              <a:lnSpc>
                <a:spcPct val="100000"/>
              </a:lnSpc>
              <a:spcBef>
                <a:spcPts val="25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Built to showcase </a:t>
            </a:r>
            <a:r>
              <a:rPr sz="2400" dirty="0">
                <a:latin typeface="Arial"/>
                <a:cs typeface="Arial"/>
              </a:rPr>
              <a:t>a new </a:t>
            </a:r>
            <a:r>
              <a:rPr sz="2400" spc="-5" dirty="0">
                <a:latin typeface="Arial"/>
                <a:cs typeface="Arial"/>
              </a:rPr>
              <a:t>vacuum tube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  <a:p>
            <a:pPr marL="5247005">
              <a:lnSpc>
                <a:spcPct val="100000"/>
              </a:lnSpc>
              <a:spcBef>
                <a:spcPts val="2040"/>
              </a:spcBef>
            </a:pPr>
            <a:r>
              <a:rPr sz="1200" spc="-10" dirty="0">
                <a:latin typeface="Arial"/>
                <a:cs typeface="Arial"/>
              </a:rPr>
              <a:t>Image: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en.wikipedia.org/wiki/File:Additron_Tube_schematic.png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47544" y="859536"/>
            <a:ext cx="5047487" cy="3334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2919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Nimrod </a:t>
            </a:r>
            <a:r>
              <a:rPr sz="3600" dirty="0"/>
              <a:t>-</a:t>
            </a:r>
            <a:r>
              <a:rPr sz="3600" spc="-95" dirty="0"/>
              <a:t> </a:t>
            </a:r>
            <a:r>
              <a:rPr sz="3600" spc="-5" dirty="0"/>
              <a:t>1951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3952747"/>
            <a:ext cx="9533255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dirty="0">
                <a:latin typeface="Arial"/>
                <a:cs typeface="Arial"/>
              </a:rPr>
              <a:t>Nim </a:t>
            </a:r>
            <a:r>
              <a:rPr sz="2400" spc="-5" dirty="0">
                <a:latin typeface="Arial"/>
                <a:cs typeface="Arial"/>
              </a:rPr>
              <a:t>with vacuum tubes </a:t>
            </a:r>
            <a:r>
              <a:rPr sz="2400" dirty="0">
                <a:latin typeface="Arial"/>
                <a:cs typeface="Arial"/>
              </a:rPr>
              <a:t>and light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bulbs</a:t>
            </a:r>
            <a:endParaRPr sz="2400">
              <a:latin typeface="Arial"/>
              <a:cs typeface="Arial"/>
            </a:endParaRPr>
          </a:p>
          <a:p>
            <a:pPr marL="228600" marR="1350645" indent="-215900">
              <a:lnSpc>
                <a:spcPct val="100800"/>
              </a:lnSpc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Built to “illustrate the algorithm </a:t>
            </a:r>
            <a:r>
              <a:rPr sz="2400" dirty="0">
                <a:latin typeface="Arial"/>
                <a:cs typeface="Arial"/>
              </a:rPr>
              <a:t>and programming </a:t>
            </a:r>
            <a:r>
              <a:rPr sz="2400" spc="-5" dirty="0">
                <a:latin typeface="Arial"/>
                <a:cs typeface="Arial"/>
              </a:rPr>
              <a:t>principles  involved” (designer John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Bennett)</a:t>
            </a:r>
            <a:endParaRPr sz="2400">
              <a:latin typeface="Arial"/>
              <a:cs typeface="Arial"/>
            </a:endParaRPr>
          </a:p>
          <a:p>
            <a:pPr marL="4807585" lvl="1" indent="-215900">
              <a:lnSpc>
                <a:spcPts val="1415"/>
              </a:lnSpc>
              <a:spcBef>
                <a:spcPts val="1845"/>
              </a:spcBef>
              <a:buSzPct val="41666"/>
              <a:buFont typeface="Wingdings"/>
              <a:buChar char=""/>
              <a:tabLst>
                <a:tab pos="4808220" algn="l"/>
              </a:tabLst>
            </a:pPr>
            <a:r>
              <a:rPr sz="1200" spc="-5" dirty="0">
                <a:latin typeface="Arial"/>
                <a:cs typeface="Arial"/>
              </a:rPr>
              <a:t>For </a:t>
            </a:r>
            <a:r>
              <a:rPr sz="1200" spc="-10" dirty="0">
                <a:latin typeface="Arial"/>
                <a:cs typeface="Arial"/>
              </a:rPr>
              <a:t>source </a:t>
            </a:r>
            <a:r>
              <a:rPr sz="1200" spc="-5" dirty="0">
                <a:latin typeface="Arial"/>
                <a:cs typeface="Arial"/>
              </a:rPr>
              <a:t>of first </a:t>
            </a:r>
            <a:r>
              <a:rPr sz="1200" spc="-10" dirty="0">
                <a:latin typeface="Arial"/>
                <a:cs typeface="Arial"/>
              </a:rPr>
              <a:t>quote, </a:t>
            </a:r>
            <a:r>
              <a:rPr sz="1200" spc="-5" dirty="0">
                <a:latin typeface="Arial"/>
                <a:cs typeface="Arial"/>
              </a:rPr>
              <a:t>see</a:t>
            </a:r>
            <a:r>
              <a:rPr sz="1200" spc="10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en.wikipedia.org/wiki/Nimrod_(computer)</a:t>
            </a:r>
            <a:endParaRPr sz="1200">
              <a:latin typeface="Arial"/>
              <a:cs typeface="Arial"/>
            </a:endParaRPr>
          </a:p>
          <a:p>
            <a:pPr marL="4561840" indent="-215900">
              <a:lnSpc>
                <a:spcPts val="1415"/>
              </a:lnSpc>
              <a:buSzPct val="41666"/>
              <a:buFont typeface="Wingdings"/>
              <a:buChar char=""/>
              <a:tabLst>
                <a:tab pos="4562475" algn="l"/>
              </a:tabLst>
            </a:pPr>
            <a:r>
              <a:rPr sz="1200" spc="-5" dirty="0">
                <a:latin typeface="Arial"/>
                <a:cs typeface="Arial"/>
              </a:rPr>
              <a:t>For </a:t>
            </a:r>
            <a:r>
              <a:rPr sz="1200" spc="-10" dirty="0">
                <a:latin typeface="Arial"/>
                <a:cs typeface="Arial"/>
              </a:rPr>
              <a:t>source </a:t>
            </a:r>
            <a:r>
              <a:rPr sz="1200" spc="-5" dirty="0">
                <a:latin typeface="Arial"/>
                <a:cs typeface="Arial"/>
              </a:rPr>
              <a:t>of </a:t>
            </a:r>
            <a:r>
              <a:rPr sz="1200" spc="-10" dirty="0">
                <a:latin typeface="Arial"/>
                <a:cs typeface="Arial"/>
              </a:rPr>
              <a:t>second quote, </a:t>
            </a:r>
            <a:r>
              <a:rPr sz="1200" spc="-5" dirty="0">
                <a:latin typeface="Arial"/>
                <a:cs typeface="Arial"/>
              </a:rPr>
              <a:t>see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  <a:hlinkClick r:id="rId2"/>
              </a:rPr>
              <a:t>www.goodeveca.net/nimrod/bennett.html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22576" y="1155191"/>
            <a:ext cx="5358383" cy="25024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7285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Noughts and Crosses (OXO) </a:t>
            </a:r>
            <a:r>
              <a:rPr sz="3600" dirty="0"/>
              <a:t>-</a:t>
            </a:r>
            <a:r>
              <a:rPr sz="3600" spc="-65" dirty="0"/>
              <a:t> </a:t>
            </a:r>
            <a:r>
              <a:rPr sz="3600" spc="-5" dirty="0"/>
              <a:t>1952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4388611"/>
            <a:ext cx="9535160" cy="120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65" dirty="0">
                <a:latin typeface="Arial"/>
                <a:cs typeface="Arial"/>
              </a:rPr>
              <a:t>Tic-Tac-Toe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vacuum </a:t>
            </a:r>
            <a:r>
              <a:rPr sz="2400" spc="-5" dirty="0">
                <a:latin typeface="Arial"/>
                <a:cs typeface="Arial"/>
              </a:rPr>
              <a:t>tubes </a:t>
            </a:r>
            <a:r>
              <a:rPr sz="2400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cathode</a:t>
            </a:r>
            <a:r>
              <a:rPr sz="2400" spc="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rays</a:t>
            </a:r>
          </a:p>
          <a:p>
            <a:pPr marL="228600" indent="-215900">
              <a:lnSpc>
                <a:spcPct val="100000"/>
              </a:lnSpc>
              <a:spcBef>
                <a:spcPts val="25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Built for research into human-computer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interaction</a:t>
            </a:r>
            <a:endParaRPr sz="2400" dirty="0">
              <a:latin typeface="Arial"/>
              <a:cs typeface="Arial"/>
            </a:endParaRPr>
          </a:p>
          <a:p>
            <a:pPr marL="5427980" lvl="1">
              <a:lnSpc>
                <a:spcPct val="100000"/>
              </a:lnSpc>
              <a:spcBef>
                <a:spcPts val="2040"/>
              </a:spcBef>
              <a:buSzPct val="41666"/>
              <a:tabLst>
                <a:tab pos="5644515" algn="l"/>
              </a:tabLst>
            </a:pPr>
            <a:r>
              <a:rPr sz="1200" spc="-10" dirty="0">
                <a:latin typeface="Arial"/>
                <a:cs typeface="Arial"/>
              </a:rPr>
              <a:t>Image: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commons.wikimedia.org/wiki/File:EDSAC_(19).jpg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91383" y="731519"/>
            <a:ext cx="4898136" cy="3444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228"/>
            <a:ext cx="4645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IBM Checkers </a:t>
            </a:r>
            <a:r>
              <a:rPr sz="3600" dirty="0"/>
              <a:t>–</a:t>
            </a:r>
            <a:r>
              <a:rPr sz="3600" spc="-85" dirty="0"/>
              <a:t> </a:t>
            </a:r>
            <a:r>
              <a:rPr sz="3600" spc="-5" dirty="0"/>
              <a:t>1950s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44500" y="4205732"/>
            <a:ext cx="9535795" cy="1384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15900">
              <a:lnSpc>
                <a:spcPct val="100000"/>
              </a:lnSpc>
              <a:spcBef>
                <a:spcPts val="100"/>
              </a:spcBef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Checkers with AI </a:t>
            </a:r>
            <a:r>
              <a:rPr sz="2400" dirty="0">
                <a:latin typeface="Arial"/>
                <a:cs typeface="Arial"/>
              </a:rPr>
              <a:t>on </a:t>
            </a:r>
            <a:r>
              <a:rPr sz="2400" spc="-5" dirty="0">
                <a:latin typeface="Arial"/>
                <a:cs typeface="Arial"/>
              </a:rPr>
              <a:t>IBM </a:t>
            </a:r>
            <a:r>
              <a:rPr sz="2400" dirty="0">
                <a:latin typeface="Arial"/>
                <a:cs typeface="Arial"/>
              </a:rPr>
              <a:t>700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series</a:t>
            </a:r>
            <a:endParaRPr sz="2400" dirty="0">
              <a:latin typeface="Arial"/>
              <a:cs typeface="Arial"/>
            </a:endParaRPr>
          </a:p>
          <a:p>
            <a:pPr marL="228600" marR="3322320" indent="-215900">
              <a:lnSpc>
                <a:spcPct val="100800"/>
              </a:lnSpc>
              <a:buSzPct val="45833"/>
              <a:buFont typeface="Wingdings"/>
              <a:buChar char=""/>
              <a:tabLst>
                <a:tab pos="228600" algn="l"/>
              </a:tabLst>
            </a:pPr>
            <a:r>
              <a:rPr sz="2400" spc="-5" dirty="0">
                <a:latin typeface="Arial"/>
                <a:cs typeface="Arial"/>
              </a:rPr>
              <a:t>Built to demonstrate the </a:t>
            </a:r>
            <a:r>
              <a:rPr sz="2400" dirty="0">
                <a:latin typeface="Arial"/>
                <a:cs typeface="Arial"/>
              </a:rPr>
              <a:t>power of </a:t>
            </a:r>
            <a:r>
              <a:rPr sz="2400" spc="-5" dirty="0">
                <a:latin typeface="Arial"/>
                <a:cs typeface="Arial"/>
              </a:rPr>
              <a:t>computers  (and raise </a:t>
            </a:r>
            <a:r>
              <a:rPr sz="2400" spc="-15" dirty="0">
                <a:latin typeface="Arial"/>
                <a:cs typeface="Arial"/>
              </a:rPr>
              <a:t>IBM’s </a:t>
            </a:r>
            <a:r>
              <a:rPr sz="2400" spc="-5" dirty="0">
                <a:latin typeface="Arial"/>
                <a:cs typeface="Arial"/>
              </a:rPr>
              <a:t>stock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price)</a:t>
            </a:r>
            <a:endParaRPr sz="2400" dirty="0">
              <a:latin typeface="Arial"/>
              <a:cs typeface="Arial"/>
            </a:endParaRPr>
          </a:p>
          <a:p>
            <a:pPr marL="4444365">
              <a:lnSpc>
                <a:spcPct val="100000"/>
              </a:lnSpc>
              <a:spcBef>
                <a:spcPts val="575"/>
              </a:spcBef>
            </a:pPr>
            <a:r>
              <a:rPr sz="1200" spc="-10" dirty="0">
                <a:latin typeface="Arial"/>
                <a:cs typeface="Arial"/>
              </a:rPr>
              <a:t>Image: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  <a:hlinkClick r:id="rId2"/>
              </a:rPr>
              <a:t>www.ibm.com/ibm/history/ibm100/us/en/icons/ibm700series/impacts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60320" y="999744"/>
            <a:ext cx="5029200" cy="28407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Words>681</Words>
  <Application>Microsoft Macintosh PowerPoint</Application>
  <PresentationFormat>Custom</PresentationFormat>
  <Paragraphs>103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Andale Mono</vt:lpstr>
      <vt:lpstr>Arial</vt:lpstr>
      <vt:lpstr>Calibri</vt:lpstr>
      <vt:lpstr>Symbol</vt:lpstr>
      <vt:lpstr>Times New Roman</vt:lpstr>
      <vt:lpstr>Wingdings</vt:lpstr>
      <vt:lpstr>Office Theme</vt:lpstr>
      <vt:lpstr>Games for Quantum Computers</vt:lpstr>
      <vt:lpstr>PowerPoint Presentation</vt:lpstr>
      <vt:lpstr>Current devices are small</vt:lpstr>
      <vt:lpstr>Current devices are noisy</vt:lpstr>
      <vt:lpstr>Quantum games are serious</vt:lpstr>
      <vt:lpstr>Bertie the Brain - 1950</vt:lpstr>
      <vt:lpstr>Nimrod - 1951</vt:lpstr>
      <vt:lpstr>Noughts and Crosses (OXO) - 1952</vt:lpstr>
      <vt:lpstr>IBM Checkers – 1950s</vt:lpstr>
      <vt:lpstr>System Training Project – 1950’s</vt:lpstr>
      <vt:lpstr>Spacewar! - 1962</vt:lpstr>
      <vt:lpstr>Deep Blue/Watson/AlphaGo - 1996-2016</vt:lpstr>
      <vt:lpstr>Quantum Battleships - 2017</vt:lpstr>
      <vt:lpstr>Quantum Awesomeness - 2017</vt:lpstr>
      <vt:lpstr>PowerPoint Presentation</vt:lpstr>
      <vt:lpstr>twobit</vt:lpstr>
      <vt:lpstr>Qubit the Barbarian – 2018</vt:lpstr>
      <vt:lpstr>random_mountain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for Quantum Computers</dc:title>
  <cp:lastModifiedBy>James Wootton</cp:lastModifiedBy>
  <cp:revision>14</cp:revision>
  <dcterms:created xsi:type="dcterms:W3CDTF">2019-02-22T13:17:44Z</dcterms:created>
  <dcterms:modified xsi:type="dcterms:W3CDTF">2019-02-26T21:44:57Z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2019-02-22T00:00:00Z</vt:filetime>
  </property>
</Properties>
</file>